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6" r:id="rId3"/>
    <p:sldId id="258" r:id="rId4"/>
    <p:sldId id="263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4CEDAD-FECC-4804-AB6C-BA22450AEB0D}" v="7" dt="2026-10-05T17:12:55.3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41" autoAdjust="0"/>
  </p:normalViewPr>
  <p:slideViewPr>
    <p:cSldViewPr snapToGrid="0">
      <p:cViewPr varScale="1">
        <p:scale>
          <a:sx n="43" d="100"/>
          <a:sy n="43" d="100"/>
        </p:scale>
        <p:origin x="756" y="2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2853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b="1"/>
              <a:t>508 Slide Title: Title Slide: Family Member Eligibility Verification — What Every Federal Employee Needs to Know</a:t>
            </a:r>
          </a:p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b="1"/>
              <a:t>508 Slide Title: Slide 2: Why This Rule Exists — Background and Key Statistics</a:t>
            </a:r>
          </a:p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b="1"/>
              <a:t>508 Slide Title: Slide 3: What Changed — Before 2025 Compared to Plan Year 2027 and Forward</a:t>
            </a:r>
          </a:p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b="1"/>
              <a:t>508 Slide Title: Slide 4: Key Dates — Timeline from 2022 GAO Report to Open Season 2026</a:t>
            </a:r>
          </a:p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b="1"/>
              <a:t>508 Slide Title: Slide 5: Acceptable Documentation by Family Member Type</a:t>
            </a:r>
          </a:p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b="1"/>
              <a:t>508 Slide Title: Slide 6: Employee Action Steps for Open Season 2026</a:t>
            </a:r>
          </a:p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0" y="-1371600"/>
            <a:ext cx="4572000" cy="457200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0" y="0"/>
            <a:ext cx="822960" cy="6858000"/>
          </a:xfrm>
          <a:prstGeom prst="rect">
            <a:avLst/>
          </a:prstGeom>
          <a:solidFill>
            <a:srgbClr val="FFFFFF">
              <a:alpha val="1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0"/>
            <a:ext cx="4389120" cy="6858000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480" y="658368"/>
            <a:ext cx="3200400" cy="36576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480" y="1234440"/>
            <a:ext cx="2560320" cy="347472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12480" y="2103120"/>
            <a:ext cx="3017520" cy="36576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12480" y="3520440"/>
            <a:ext cx="3017520" cy="36576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 descr="Replace with your agency name and Open Season 2026 designation" title="Agency Label"/>
          <p:cNvSpPr/>
          <p:nvPr/>
        </p:nvSpPr>
        <p:spPr>
          <a:xfrm>
            <a:off x="411480" y="777240"/>
            <a:ext cx="6400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AABB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[AGENCY]  ·  Open Season 2026</a:t>
            </a:r>
            <a:endParaRPr lang="en-US" sz="1300"/>
          </a:p>
        </p:txBody>
      </p:sp>
      <p:sp>
        <p:nvSpPr>
          <p:cNvPr id="11" name="Text 8" descr="New Requirement badge" title="Badge"/>
          <p:cNvSpPr txBox="1"/>
          <p:nvPr/>
        </p:nvSpPr>
        <p:spPr>
          <a:xfrm>
            <a:off x="411480" y="1234440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5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REQUIREMENT</a:t>
            </a:r>
            <a:endParaRPr lang="en-US" sz="1100"/>
          </a:p>
        </p:txBody>
      </p:sp>
      <p:sp>
        <p:nvSpPr>
          <p:cNvPr id="12" name="Text 9" descr="Family Member Eligibility Verification: What Every Federal Employee Needs to Know" title="Main Title"/>
          <p:cNvSpPr txBox="1"/>
          <p:nvPr/>
        </p:nvSpPr>
        <p:spPr>
          <a:xfrm>
            <a:off x="411480" y="1737360"/>
            <a:ext cx="65836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Member</a:t>
            </a:r>
            <a:endParaRPr lang="en-US" sz="4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Eligibility Verification</a:t>
            </a:r>
            <a:endParaRPr lang="en-US" sz="4200" dirty="0"/>
          </a:p>
        </p:txBody>
      </p:sp>
      <p:sp>
        <p:nvSpPr>
          <p:cNvPr id="13" name="Text 10" descr="What Every Federal Employee Needs to Know This Open Season" title="Subtitle"/>
          <p:cNvSpPr txBox="1"/>
          <p:nvPr/>
        </p:nvSpPr>
        <p:spPr>
          <a:xfrm>
            <a:off x="411480" y="397764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6E4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Every Federal Employee and Annuitants Needs to Know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D6E4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Open Season</a:t>
            </a:r>
            <a:endParaRPr lang="en-US" sz="1700" dirty="0"/>
          </a:p>
        </p:txBody>
      </p:sp>
      <p:sp>
        <p:nvSpPr>
          <p:cNvPr id="15" name="Text 12" descr="OPEN SEASON" title="Text"/>
          <p:cNvSpPr txBox="1"/>
          <p:nvPr/>
        </p:nvSpPr>
        <p:spPr>
          <a:xfrm>
            <a:off x="7955280" y="16459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SEASON</a:t>
            </a:r>
            <a:endParaRPr lang="en-US" sz="1300" dirty="0"/>
          </a:p>
        </p:txBody>
      </p:sp>
      <p:sp>
        <p:nvSpPr>
          <p:cNvPr id="17" name="Text 14" descr="Nov 9 – Dec 14 2026" title="Text"/>
          <p:cNvSpPr txBox="1"/>
          <p:nvPr/>
        </p:nvSpPr>
        <p:spPr>
          <a:xfrm>
            <a:off x="7955280" y="2286000"/>
            <a:ext cx="3931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9 – Dec 14</a:t>
            </a:r>
            <a:endParaRPr lang="en-US" sz="32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3200" dirty="0"/>
          </a:p>
        </p:txBody>
      </p:sp>
      <p:sp>
        <p:nvSpPr>
          <p:cNvPr id="19" name="Text 16" descr="Plan Year 2027 Coverage" title="Coverage Year"/>
          <p:cNvSpPr txBox="1"/>
          <p:nvPr/>
        </p:nvSpPr>
        <p:spPr>
          <a:xfrm>
            <a:off x="7955280" y="3657600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Year 2027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Benefits Coverage</a:t>
            </a:r>
            <a:endParaRPr lang="en-US" sz="1400" dirty="0"/>
          </a:p>
        </p:txBody>
      </p:sp>
      <p:sp>
        <p:nvSpPr>
          <p:cNvPr id="14" name="Text 11" descr="FEHB Protection Act of 2025, Public Law 119-21, Effective July 2, 2026" title="Legal Citation"/>
          <p:cNvSpPr txBox="1">
            <a:spLocks noGrp="1"/>
          </p:cNvSpPr>
          <p:nvPr>
            <p:ph type="title" idx="4294967295"/>
          </p:nvPr>
        </p:nvSpPr>
        <p:spPr>
          <a:xfrm>
            <a:off x="411480" y="6263640"/>
            <a:ext cx="6583680" cy="2560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8D4E3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FEHB Protection Act of 2025  ·  Public Law 119-21  ·  Effective July 4, 2026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xt 19" descr="Footer: opm.gov/healthcare-insurance/fehb, OPM BAL 26-202, Open Season 2026" title="Footer"/>
          <p:cNvSpPr/>
          <p:nvPr/>
        </p:nvSpPr>
        <p:spPr>
          <a:xfrm>
            <a:off x="1463040" y="6647688"/>
            <a:ext cx="10424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AABB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opm.gov/healthcare-insurance/fehb  ·  OPM BAL 26-202  ·  Open Season 2026</a:t>
            </a:r>
            <a:endParaRPr lang="en-US" sz="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9452"/>
            <a:ext cx="12192000" cy="685800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502920"/>
          </a:xfrm>
          <a:prstGeom prst="rect">
            <a:avLst/>
          </a:prstGeom>
          <a:solidFill>
            <a:srgbClr val="001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0" y="164592"/>
            <a:ext cx="548640" cy="201168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 descr="Slide 2 of 6" title="Slide Number"/>
          <p:cNvSpPr txBox="1"/>
          <p:nvPr/>
        </p:nvSpPr>
        <p:spPr>
          <a:xfrm>
            <a:off x="11430000" y="1645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2/6</a:t>
            </a:r>
            <a:endParaRPr lang="en-US" sz="900"/>
          </a:p>
        </p:txBody>
      </p:sp>
      <p:sp>
        <p:nvSpPr>
          <p:cNvPr id="7" name="Text 4" descr="Why This Rule Exists" title="Slide Title"/>
          <p:cNvSpPr txBox="1">
            <a:spLocks noGrp="1"/>
          </p:cNvSpPr>
          <p:nvPr>
            <p:ph type="title" idx="4294967295"/>
          </p:nvPr>
        </p:nvSpPr>
        <p:spPr>
          <a:xfrm>
            <a:off x="365760" y="594360"/>
            <a:ext cx="1143000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Background of the FEHB Protection Act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Shape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" y="1393244"/>
            <a:ext cx="11949881" cy="503498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234440"/>
            <a:ext cx="12192000" cy="64008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6" name="Graphic 4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26258" y="1997214"/>
            <a:ext cx="585194" cy="585194"/>
          </a:xfrm>
          <a:prstGeom prst="rect">
            <a:avLst/>
          </a:prstGeom>
        </p:spPr>
      </p:pic>
      <p:sp>
        <p:nvSpPr>
          <p:cNvPr id="28" name="Text 25" descr="The Story Behind the Law — background narrative" title="Section Label"/>
          <p:cNvSpPr txBox="1"/>
          <p:nvPr/>
        </p:nvSpPr>
        <p:spPr>
          <a:xfrm>
            <a:off x="365760" y="1524000"/>
            <a:ext cx="11430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>
                <a:solidFill>
                  <a:srgbClr val="B222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STORY BEHIND THE LAW</a:t>
            </a:r>
            <a:endParaRPr lang="en-US" sz="1100"/>
          </a:p>
        </p:txBody>
      </p:sp>
      <p:sp>
        <p:nvSpPr>
          <p:cNvPr id="29" name="Shap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35150" y="1930400"/>
            <a:ext cx="731520" cy="731520"/>
          </a:xfrm>
          <a:prstGeom prst="ellipse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8" descr="GAO Sounded the Alarm, 2022" title="Card Title"/>
          <p:cNvSpPr txBox="1"/>
          <p:nvPr/>
        </p:nvSpPr>
        <p:spPr>
          <a:xfrm>
            <a:off x="317500" y="3048000"/>
            <a:ext cx="3568700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02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Based on various findings  (pre-2025)</a:t>
            </a:r>
            <a:endParaRPr lang="en-US" sz="1300"/>
          </a:p>
        </p:txBody>
      </p:sp>
      <p:sp>
        <p:nvSpPr>
          <p:cNvPr id="32" name="Text 29" descr="One billion dollars or more" title="Statistic"/>
          <p:cNvSpPr txBox="1"/>
          <p:nvPr/>
        </p:nvSpPr>
        <p:spPr>
          <a:xfrm>
            <a:off x="459739" y="3100563"/>
            <a:ext cx="3378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Various audits and studies found OPM had no reliable mechanism to identify or remove ineligible family members — costing taxpayers annually in improper coverage.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3863975" y="2012950"/>
            <a:ext cx="368300" cy="368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6000"/>
          </a:p>
        </p:txBody>
      </p:sp>
      <p:sp>
        <p:nvSpPr>
          <p:cNvPr id="34" name="Shape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27700" y="1930400"/>
            <a:ext cx="731520" cy="731520"/>
          </a:xfrm>
          <a:prstGeom prst="ellipse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2" descr="Scales of justice icon representing legislation" title="Icon"/>
          <p:cNvSpPr txBox="1"/>
          <p:nvPr/>
        </p:nvSpPr>
        <p:spPr>
          <a:xfrm>
            <a:off x="5313514" y="1788513"/>
            <a:ext cx="1534491" cy="10071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>
                <a:solidFill>
                  <a:srgbClr val="000000"/>
                </a:solidFill>
              </a:rPr>
              <a:t>⚖️</a:t>
            </a:r>
            <a:endParaRPr lang="en-US" sz="4000"/>
          </a:p>
        </p:txBody>
      </p:sp>
      <p:sp>
        <p:nvSpPr>
          <p:cNvPr id="36" name="Text 33" descr="Congress Acted, 2025" title="Card Title"/>
          <p:cNvSpPr txBox="1"/>
          <p:nvPr/>
        </p:nvSpPr>
        <p:spPr>
          <a:xfrm>
            <a:off x="4210050" y="3048000"/>
            <a:ext cx="3568700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02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Congress Acted (2025)</a:t>
            </a:r>
            <a:endParaRPr lang="en-US" sz="1300"/>
          </a:p>
        </p:txBody>
      </p:sp>
      <p:sp>
        <p:nvSpPr>
          <p:cNvPr id="37" name="Text 34" descr="The FEHB Protection Act of 2025, Public Law 119-21 Section 90101, directed OPM to establish a mandatory verification process within one year" title="Card Body"/>
          <p:cNvSpPr txBox="1"/>
          <p:nvPr/>
        </p:nvSpPr>
        <p:spPr>
          <a:xfrm>
            <a:off x="4305300" y="3138560"/>
            <a:ext cx="3378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FEHB Protection Act of 2025 (Public Law 119-21, Section 90101) </a:t>
            </a:r>
            <a:r>
              <a:rPr lang="en-US" sz="1200">
                <a:latin typeface="Arial" pitchFamily="34" charset="0"/>
                <a:ea typeface="Arial" pitchFamily="34" charset="-122"/>
                <a:cs typeface="Arial" pitchFamily="34" charset="-120"/>
              </a:rPr>
              <a:t>required </a:t>
            </a:r>
            <a:r>
              <a:rPr lang="en-US" sz="120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 to establish a mandatory verification process within one year.</a:t>
            </a:r>
            <a:endParaRPr lang="en-US" sz="1200"/>
          </a:p>
        </p:txBody>
      </p:sp>
      <p:sp>
        <p:nvSpPr>
          <p:cNvPr id="38" name="Text 35"/>
          <p:cNvSpPr txBox="1"/>
          <p:nvPr/>
        </p:nvSpPr>
        <p:spPr>
          <a:xfrm>
            <a:off x="7756525" y="2012950"/>
            <a:ext cx="368300" cy="368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6000"/>
          </a:p>
        </p:txBody>
      </p:sp>
      <p:sp>
        <p:nvSpPr>
          <p:cNvPr id="39" name="Shape 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250" y="1930400"/>
            <a:ext cx="731520" cy="731520"/>
          </a:xfrm>
          <a:prstGeom prst="ellipse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7" descr="Clipboard icon representing OPM rule" title="Icon"/>
          <p:cNvSpPr txBox="1"/>
          <p:nvPr/>
        </p:nvSpPr>
        <p:spPr>
          <a:xfrm>
            <a:off x="9670220" y="2049594"/>
            <a:ext cx="645492" cy="52460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>
                <a:solidFill>
                  <a:srgbClr val="000000"/>
                </a:solidFill>
              </a:rPr>
              <a:t>📋</a:t>
            </a:r>
            <a:endParaRPr lang="en-US" sz="3200"/>
          </a:p>
        </p:txBody>
      </p:sp>
      <p:sp>
        <p:nvSpPr>
          <p:cNvPr id="41" name="Text 38" descr="OPM Issued the Rule, 2026" title="Card Title"/>
          <p:cNvSpPr txBox="1"/>
          <p:nvPr/>
        </p:nvSpPr>
        <p:spPr>
          <a:xfrm>
            <a:off x="8102600" y="3048000"/>
            <a:ext cx="3568700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02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 Issued the Rule (2026)</a:t>
            </a:r>
            <a:endParaRPr lang="en-US" sz="1300"/>
          </a:p>
        </p:txBody>
      </p:sp>
      <p:sp>
        <p:nvSpPr>
          <p:cNvPr id="42" name="Text 39" descr="OPM's final rule 91 Fed. Reg. 32,875 effective July 2, 2026 and BAL 26-202 July 15, 2026 require 100 percent verification for every election that adds a family member" title="Card Body"/>
          <p:cNvSpPr txBox="1"/>
          <p:nvPr/>
        </p:nvSpPr>
        <p:spPr>
          <a:xfrm>
            <a:off x="8197850" y="3138560"/>
            <a:ext cx="3378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OPM's final rule (91 Fed. Reg. 32,875, eff. July 2, 2026) and BAL 26-202 (July 15, 2026) require 100% verification for every election that adds a family member.</a:t>
            </a:r>
            <a:endParaRPr lang="en-US" sz="1200"/>
          </a:p>
        </p:txBody>
      </p:sp>
      <p:sp>
        <p:nvSpPr>
          <p:cNvPr id="8" name="BandRule">
            <a:extLst>
              <a:ext uri="{FF2B5EF4-FFF2-40B4-BE49-F238E27FC236}">
                <a16:creationId xmlns:a16="http://schemas.microsoft.com/office/drawing/2014/main" id="{B8DBD621-EDFC-4D98-B514-5ACF9DFC0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7500" y="4445000"/>
            <a:ext cx="11353800" cy="12700"/>
          </a:xfrm>
          <a:prstGeom prst="rect">
            <a:avLst/>
          </a:prstGeom>
          <a:solidFill>
            <a:srgbClr val="D9D9D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BandHeadL">
            <a:extLst>
              <a:ext uri="{FF2B5EF4-FFF2-40B4-BE49-F238E27FC236}">
                <a16:creationId xmlns:a16="http://schemas.microsoft.com/office/drawing/2014/main" id="{A942F125-1C3B-4842-A06B-A518363B68CC}"/>
              </a:ext>
            </a:extLst>
          </p:cNvPr>
          <p:cNvSpPr txBox="1"/>
          <p:nvPr/>
        </p:nvSpPr>
        <p:spPr>
          <a:xfrm>
            <a:off x="317500" y="4504636"/>
            <a:ext cx="54610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0" indent="0" algn="l">
              <a:buNone/>
            </a:pPr>
            <a:r>
              <a:rPr lang="en-US" sz="1300" b="1">
                <a:solidFill>
                  <a:srgbClr val="002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Ineligible Coverage Costs the Program</a:t>
            </a:r>
            <a:r>
              <a:rPr lang="en-US" sz="1200" b="1" baseline="30000">
                <a:solidFill>
                  <a:srgbClr val="002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b="1" baseline="30000">
              <a:solidFill>
                <a:srgbClr val="0028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BandBodyL">
            <a:extLst>
              <a:ext uri="{FF2B5EF4-FFF2-40B4-BE49-F238E27FC236}">
                <a16:creationId xmlns:a16="http://schemas.microsoft.com/office/drawing/2014/main" id="{C2EE4651-4B14-436F-8C9A-02DC70C83C65}"/>
              </a:ext>
            </a:extLst>
          </p:cNvPr>
          <p:cNvSpPr txBox="1"/>
          <p:nvPr/>
        </p:nvSpPr>
        <p:spPr>
          <a:xfrm>
            <a:off x="317500" y="4834836"/>
            <a:ext cx="5461000" cy="1162841"/>
          </a:xfrm>
          <a:prstGeom prst="rect">
            <a:avLst/>
          </a:prstGeom>
          <a:noFill/>
        </p:spPr>
        <p:txBody>
          <a:bodyPr vertOverflow="overflow" vert="horz" wrap="square" lIns="91440" tIns="45720" rIns="91440" bIns="45720" rtlCol="0" anchor="t">
            <a:noAutofit/>
          </a:bodyPr>
          <a:lstStyle/>
          <a:p>
            <a:pPr marL="228600" indent="-228600" algn="l">
              <a:spcAft>
                <a:spcPts val="700"/>
              </a:spcAft>
              <a:buSzPct val="100000"/>
              <a:buChar char="•"/>
            </a:pPr>
            <a:r>
              <a:rPr lang="en-US" sz="1300">
                <a:solidFill>
                  <a:srgbClr val="1C2B3A"/>
                </a:solidFill>
                <a:latin typeface="Arial"/>
                <a:ea typeface="Arial" pitchFamily="34" charset="-122"/>
                <a:cs typeface="Arial"/>
              </a:rPr>
              <a:t>Improper enrollments and their claims may cost up to ~$1B a year, in a program covering 8.3 million people based on actuarial estimates</a:t>
            </a:r>
          </a:p>
          <a:p>
            <a:pPr marL="228600" indent="-228600" algn="l">
              <a:spcAft>
                <a:spcPts val="700"/>
              </a:spcAft>
              <a:buSzPct val="100000"/>
              <a:buChar char="•"/>
            </a:pPr>
            <a:r>
              <a:rPr lang="en-US" sz="130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 estimates about 3% of the roughly 4 million covered family members may not qualify</a:t>
            </a:r>
          </a:p>
          <a:p>
            <a:pPr marL="228600" indent="-228600" algn="l">
              <a:spcAft>
                <a:spcPts val="700"/>
              </a:spcAft>
              <a:buSzPct val="100000"/>
              <a:buChar char="•"/>
            </a:pPr>
            <a:endParaRPr lang="en-US" sz="1300">
              <a:solidFill>
                <a:srgbClr val="1C2B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BandHeadR">
            <a:extLst>
              <a:ext uri="{FF2B5EF4-FFF2-40B4-BE49-F238E27FC236}">
                <a16:creationId xmlns:a16="http://schemas.microsoft.com/office/drawing/2014/main" id="{A6C97902-5C99-4E13-914A-9FAD6A15C437}"/>
              </a:ext>
            </a:extLst>
          </p:cNvPr>
          <p:cNvSpPr txBox="1"/>
          <p:nvPr/>
        </p:nvSpPr>
        <p:spPr>
          <a:xfrm>
            <a:off x="6210300" y="4504636"/>
            <a:ext cx="54610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2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Removal Means for Enrollees</a:t>
            </a:r>
          </a:p>
        </p:txBody>
      </p:sp>
      <p:sp>
        <p:nvSpPr>
          <p:cNvPr id="12" name="BandBodyR">
            <a:extLst>
              <a:ext uri="{FF2B5EF4-FFF2-40B4-BE49-F238E27FC236}">
                <a16:creationId xmlns:a16="http://schemas.microsoft.com/office/drawing/2014/main" id="{22441DB4-F31D-467C-A4F7-B5AE6CFD6F3B}"/>
              </a:ext>
            </a:extLst>
          </p:cNvPr>
          <p:cNvSpPr txBox="1"/>
          <p:nvPr/>
        </p:nvSpPr>
        <p:spPr>
          <a:xfrm>
            <a:off x="6210300" y="4725670"/>
            <a:ext cx="5461000" cy="1822659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228600" indent="-228600" algn="l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Adding a spouse or child </a:t>
            </a:r>
            <a:r>
              <a:rPr lang="en-US" sz="1200" dirty="0">
                <a:latin typeface="Arial" pitchFamily="34" charset="0"/>
                <a:ea typeface="Arial" pitchFamily="34" charset="-122"/>
                <a:cs typeface="Arial" pitchFamily="34" charset="-120"/>
              </a:rPr>
              <a:t>to FEHB, or PSHB, coverage </a:t>
            </a:r>
            <a:r>
              <a:rPr lang="en-US" sz="12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requires proof up front — marriage, birth, or adoption certificate — in Open Season, for Initial Enrollments and for every QLE</a:t>
            </a:r>
          </a:p>
          <a:p>
            <a:pPr marL="228600" indent="-228600" algn="l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documentation the </a:t>
            </a:r>
            <a:r>
              <a:rPr lang="en-US" sz="1200" dirty="0">
                <a:latin typeface="Arial" pitchFamily="34" charset="0"/>
                <a:ea typeface="Arial" pitchFamily="34" charset="-122"/>
                <a:cs typeface="Arial" pitchFamily="34" charset="-120"/>
              </a:rPr>
              <a:t>family member </a:t>
            </a:r>
            <a:r>
              <a:rPr lang="en-US" sz="12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denied </a:t>
            </a:r>
            <a:r>
              <a:rPr lang="en-US" sz="1200" dirty="0">
                <a:latin typeface="Arial" pitchFamily="34" charset="0"/>
                <a:ea typeface="Arial" pitchFamily="34" charset="-122"/>
                <a:cs typeface="Arial" pitchFamily="34" charset="-120"/>
              </a:rPr>
              <a:t>coverage </a:t>
            </a:r>
            <a:r>
              <a:rPr lang="en-US" sz="12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 the family member is removed; enrollees can request reconsideration within 60-days of decision</a:t>
            </a:r>
          </a:p>
          <a:p>
            <a:pPr marL="228600" indent="-228600" algn="l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Eligible families keep their coverage, and removing those who never qualified protects the premiums everyone pays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646882-ADEF-9C35-72C0-90473945231C}"/>
              </a:ext>
            </a:extLst>
          </p:cNvPr>
          <p:cNvSpPr txBox="1"/>
          <p:nvPr/>
        </p:nvSpPr>
        <p:spPr>
          <a:xfrm>
            <a:off x="520699" y="6166327"/>
            <a:ext cx="3087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aseline="30000"/>
              <a:t>1</a:t>
            </a:r>
            <a:r>
              <a:rPr lang="en-US" sz="1100"/>
              <a:t>https://www.gao.gov/assets/gao-23-105222.pdf</a:t>
            </a:r>
          </a:p>
        </p:txBody>
      </p:sp>
      <p:sp>
        <p:nvSpPr>
          <p:cNvPr id="43" name="Shape 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41" descr="Footer: opm.gov/healthcare-insurance/fehb, OPM BAL 26-202, Open Season 2026" title="Footer"/>
          <p:cNvSpPr/>
          <p:nvPr/>
        </p:nvSpPr>
        <p:spPr>
          <a:xfrm>
            <a:off x="1463040" y="6647688"/>
            <a:ext cx="10424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AABB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opm.gov/healthcare-insurance/fehb  ·  OPM BAL 26-202  ·  Open Season 2026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4027499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943600" cy="6858000"/>
          </a:xfrm>
          <a:prstGeom prst="rect">
            <a:avLst/>
          </a:prstGeom>
          <a:solidFill>
            <a:srgbClr val="F4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50292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60720" y="0"/>
            <a:ext cx="365760" cy="6858000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0"/>
            <a:ext cx="6217920" cy="685800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0" y="164592"/>
            <a:ext cx="548640" cy="201168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0" y="1188720"/>
            <a:ext cx="5303520" cy="457200"/>
          </a:xfrm>
          <a:prstGeom prst="rect">
            <a:avLst/>
          </a:prstGeom>
          <a:solidFill>
            <a:srgbClr val="4A6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72200" y="1188720"/>
            <a:ext cx="5669280" cy="457200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72200" y="5806440"/>
            <a:ext cx="5669280" cy="54864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 descr="Slide 3/6" title="Slide Number"/>
          <p:cNvSpPr txBox="1"/>
          <p:nvPr/>
        </p:nvSpPr>
        <p:spPr>
          <a:xfrm>
            <a:off x="11430000" y="1645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3/6</a:t>
            </a:r>
            <a:endParaRPr lang="en-US" sz="900"/>
          </a:p>
        </p:txBody>
      </p:sp>
      <p:sp>
        <p:nvSpPr>
          <p:cNvPr id="9" name="Text 6" descr="What Changed — Before versus Now" title="Slide Title"/>
          <p:cNvSpPr txBox="1">
            <a:spLocks noGrp="1"/>
          </p:cNvSpPr>
          <p:nvPr>
            <p:ph type="title" idx="4294967295"/>
          </p:nvPr>
        </p:nvSpPr>
        <p:spPr>
          <a:xfrm>
            <a:off x="208060" y="548640"/>
            <a:ext cx="11612880" cy="502920"/>
          </a:xfrm>
          <a:prstGeom prst="rect">
            <a:avLst/>
          </a:prstGeom>
          <a:solidFill>
            <a:srgbClr val="002868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What Changed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 8" descr="Before — Through 2025: previous requirements" title="Column Header"/>
          <p:cNvSpPr txBox="1"/>
          <p:nvPr/>
        </p:nvSpPr>
        <p:spPr>
          <a:xfrm>
            <a:off x="228600" y="1188720"/>
            <a:ext cx="5303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kern="0" spc="1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 ·  Through 2025</a:t>
            </a:r>
            <a:endParaRPr lang="en-US"/>
          </a:p>
        </p:txBody>
      </p:sp>
      <p:sp>
        <p:nvSpPr>
          <p:cNvPr id="12" name="Text 9" descr="Before 2026: Documentation required only for qualifying life events and initial enrollment; agencies sampled only 10 percent of Open Season elections" title="Previous Rule"/>
          <p:cNvSpPr txBox="1"/>
          <p:nvPr/>
        </p:nvSpPr>
        <p:spPr>
          <a:xfrm>
            <a:off x="320040" y="1783080"/>
            <a:ext cx="5212080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Documentation required only for QLEs and initial enrollment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Season: agencies required to sample at least 10% of elections adding a family member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review was recommended but not required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 based on agency guidance (BAL 24-201, 24-204)</a:t>
            </a:r>
            <a:endParaRPr lang="en-US" sz="1600" dirty="0"/>
          </a:p>
        </p:txBody>
      </p:sp>
      <p:sp>
        <p:nvSpPr>
          <p:cNvPr id="14" name="Text 11" descr="Plan Year 2027 Coverage" title="Coverage Year"/>
          <p:cNvSpPr txBox="1"/>
          <p:nvPr/>
        </p:nvSpPr>
        <p:spPr>
          <a:xfrm>
            <a:off x="6172200" y="118872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kern="0" spc="1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 ·  Plan Year 2027 Forward</a:t>
            </a:r>
            <a:endParaRPr lang="en-US"/>
          </a:p>
        </p:txBody>
      </p:sp>
      <p:sp>
        <p:nvSpPr>
          <p:cNvPr id="15" name="Text 12" descr="Now: Agencies must verify 100 percent of Open Season elections adding a family member under the FEHB Protection Act and BAL 26-202" title="New Rule"/>
          <p:cNvSpPr txBox="1"/>
          <p:nvPr/>
        </p:nvSpPr>
        <p:spPr>
          <a:xfrm>
            <a:off x="6263640" y="1783080"/>
            <a:ext cx="5577840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Documentation required any time a family member is added for QLEs, initial enrollment, and NOW includes Open Season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Agencies must verify 100% of Open Season elections adding a family member (FEHB Protection Act and BAL 26-202)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enrollee must provide proof of family member's eligibility at the time a family member is added (Initial enrollment, QLE, and Open Season — eff. July 4, 2026)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 is statutory — implemented at 5 C.F.R. § 890.302</a:t>
            </a:r>
            <a:endParaRPr lang="en-US" sz="1600" dirty="0"/>
          </a:p>
        </p:txBody>
      </p:sp>
      <p:sp>
        <p:nvSpPr>
          <p:cNvPr id="17" name="Text 14" descr="Open Season November 9 through December 14, 2026" title="Open Season Dates"/>
          <p:cNvSpPr txBox="1"/>
          <p:nvPr/>
        </p:nvSpPr>
        <p:spPr>
          <a:xfrm>
            <a:off x="6172200" y="5806440"/>
            <a:ext cx="5669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⭐</a:t>
            </a:r>
            <a:r>
              <a:rPr lang="en-US" sz="1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r>
              <a:rPr lang="en-US" sz="1400" b="1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Open Season under this rule: Nov 9–Dec 14, 2026</a:t>
            </a:r>
            <a:endParaRPr lang="en-US" sz="1200">
              <a:solidFill>
                <a:srgbClr val="C00000"/>
              </a:solidFill>
            </a:endParaRPr>
          </a:p>
        </p:txBody>
      </p:sp>
      <p:sp>
        <p:nvSpPr>
          <p:cNvPr id="20" name="Text 16" descr="Footer: opm.gov/healthcare-insurance/fehb, OPM BAL 26-202, Open Season 2026" title="Footer"/>
          <p:cNvSpPr/>
          <p:nvPr/>
        </p:nvSpPr>
        <p:spPr>
          <a:xfrm>
            <a:off x="1463040" y="6647688"/>
            <a:ext cx="10424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AABB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opm.gov/healthcare-insurance/fehb  ·  OPM BAL 26-202  ·  Open Season 2026</a:t>
            </a:r>
            <a:endParaRPr lang="en-US" sz="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 descr="Key Dates timeline" title="Slide Title"/>
          <p:cNvSpPr txBox="1">
            <a:spLocks noGrp="1"/>
          </p:cNvSpPr>
          <p:nvPr>
            <p:ph type="title" idx="4294967295"/>
          </p:nvPr>
        </p:nvSpPr>
        <p:spPr>
          <a:xfrm>
            <a:off x="274320" y="594360"/>
            <a:ext cx="11430000" cy="5486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Key Dates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502920"/>
          </a:xfrm>
          <a:prstGeom prst="rect">
            <a:avLst/>
          </a:prstGeom>
          <a:solidFill>
            <a:srgbClr val="001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0" y="164592"/>
            <a:ext cx="548640" cy="201168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 descr="Slide 4/6" title="Slide Number"/>
          <p:cNvSpPr txBox="1"/>
          <p:nvPr/>
        </p:nvSpPr>
        <p:spPr>
          <a:xfrm>
            <a:off x="11430000" y="1645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4/6</a:t>
            </a:r>
            <a:endParaRPr lang="en-US" sz="900"/>
          </a:p>
        </p:txBody>
      </p:sp>
      <p:sp>
        <p:nvSpPr>
          <p:cNvPr id="12" name="Text 9" descr="2022" title="Text"/>
          <p:cNvSpPr txBox="1"/>
          <p:nvPr/>
        </p:nvSpPr>
        <p:spPr>
          <a:xfrm>
            <a:off x="365760" y="1648968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</a:t>
            </a:r>
            <a:endParaRPr lang="en-US" sz="1500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" y="2407920"/>
            <a:ext cx="54864" cy="1371600"/>
          </a:xfrm>
          <a:prstGeom prst="rect">
            <a:avLst/>
          </a:prstGeom>
          <a:solidFill>
            <a:srgbClr val="AABBD0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" y="2270760"/>
            <a:ext cx="2011680" cy="960120"/>
          </a:xfrm>
          <a:prstGeom prst="rect">
            <a:avLst/>
          </a:prstGeom>
          <a:solidFill>
            <a:srgbClr val="1A4B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 descr="GAO Report" title="Text"/>
          <p:cNvSpPr txBox="1"/>
          <p:nvPr/>
        </p:nvSpPr>
        <p:spPr>
          <a:xfrm>
            <a:off x="365760" y="2270760"/>
            <a:ext cx="20116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 Initiatives</a:t>
            </a:r>
            <a:endParaRPr lang="en-US" sz="1400" dirty="0"/>
          </a:p>
        </p:txBody>
      </p:sp>
      <p:sp>
        <p:nvSpPr>
          <p:cNvPr id="11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3642360"/>
            <a:ext cx="384048" cy="384048"/>
          </a:xfrm>
          <a:prstGeom prst="ellipse">
            <a:avLst/>
          </a:prstGeom>
          <a:solidFill>
            <a:srgbClr val="AABBD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825240"/>
            <a:ext cx="11155680" cy="54864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 descr="OPM had no mechanism to remove ineligible dependents." title="Text"/>
          <p:cNvSpPr txBox="1"/>
          <p:nvPr/>
        </p:nvSpPr>
        <p:spPr>
          <a:xfrm>
            <a:off x="365760" y="4145279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E4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 began to introduce measures to identify and remove ineligible family members (5 CFR 890.308); subsequent guidance issued in 2020</a:t>
            </a:r>
            <a:endParaRPr lang="en-US" sz="1200" dirty="0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943600"/>
            <a:ext cx="12192000" cy="914400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7" descr="Open Season November 9 through December 14, 2026" title="Open Season Dates"/>
          <p:cNvSpPr txBox="1"/>
          <p:nvPr/>
        </p:nvSpPr>
        <p:spPr>
          <a:xfrm>
            <a:off x="274320" y="5989320"/>
            <a:ext cx="11612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Open Season (Nov 9–Dec 14, 2026) is the FIRST under the new 100% verification rule</a:t>
            </a:r>
            <a:endParaRPr lang="en-US" sz="1300"/>
          </a:p>
        </p:txBody>
      </p:sp>
      <p:sp>
        <p:nvSpPr>
          <p:cNvPr id="41" name="Shape 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39" descr="Footer: opm.gov/healthcare-insurance/fehb, OPM BAL 26-202, Open Season 2026" title="Footer"/>
          <p:cNvSpPr/>
          <p:nvPr/>
        </p:nvSpPr>
        <p:spPr>
          <a:xfrm>
            <a:off x="1463040" y="6647688"/>
            <a:ext cx="10424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AABB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opm.gov/healthcare-insurance/fehb  ·  OPM BAL 26-202  ·  Open Season 2026</a:t>
            </a:r>
            <a:endParaRPr lang="en-US" sz="800"/>
          </a:p>
        </p:txBody>
      </p:sp>
      <p:sp>
        <p:nvSpPr>
          <p:cNvPr id="18" name="Text 15" descr="2025" title="Text"/>
          <p:cNvSpPr txBox="1"/>
          <p:nvPr/>
        </p:nvSpPr>
        <p:spPr>
          <a:xfrm>
            <a:off x="2651760" y="1648968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500"/>
          </a:p>
        </p:txBody>
      </p:sp>
      <p:sp>
        <p:nvSpPr>
          <p:cNvPr id="16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29000" y="2407920"/>
            <a:ext cx="54864" cy="1371600"/>
          </a:xfrm>
          <a:prstGeom prst="rect">
            <a:avLst/>
          </a:prstGeom>
          <a:solidFill>
            <a:srgbClr val="AABBD0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51760" y="2270760"/>
            <a:ext cx="2011680" cy="960120"/>
          </a:xfrm>
          <a:prstGeom prst="rect">
            <a:avLst/>
          </a:prstGeom>
          <a:solidFill>
            <a:srgbClr val="1A4B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 descr="2025: FEHB Protection Act enacted — Public Law 119-21, Section 90101" title="Timeline Event"/>
          <p:cNvSpPr txBox="1"/>
          <p:nvPr/>
        </p:nvSpPr>
        <p:spPr>
          <a:xfrm>
            <a:off x="2651760" y="2270760"/>
            <a:ext cx="20116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FEHB Protection</a:t>
            </a:r>
            <a:endParaRPr lang="en-US" sz="1400"/>
          </a:p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 Enacted</a:t>
            </a:r>
            <a:endParaRPr lang="en-US" sz="1400"/>
          </a:p>
        </p:txBody>
      </p:sp>
      <p:sp>
        <p:nvSpPr>
          <p:cNvPr id="17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46120" y="3642360"/>
            <a:ext cx="384048" cy="384048"/>
          </a:xfrm>
          <a:prstGeom prst="ellipse">
            <a:avLst/>
          </a:prstGeom>
          <a:solidFill>
            <a:srgbClr val="AABBD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 descr="Public Law 119-21, Section 90101. OPM directed to act." title="Text"/>
          <p:cNvSpPr txBox="1"/>
          <p:nvPr/>
        </p:nvSpPr>
        <p:spPr>
          <a:xfrm>
            <a:off x="2651760" y="4145279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E4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Law 119-21, Section 90101. OPM directed to act: December 16, 2025 issued BAL 25-203 and Carrier Letter 2025-15</a:t>
            </a:r>
            <a:endParaRPr lang="en-US" sz="1200" dirty="0"/>
          </a:p>
        </p:txBody>
      </p:sp>
      <p:sp>
        <p:nvSpPr>
          <p:cNvPr id="24" name="Text 21" descr="Jul 2 2026" title="Text"/>
          <p:cNvSpPr txBox="1"/>
          <p:nvPr/>
        </p:nvSpPr>
        <p:spPr>
          <a:xfrm>
            <a:off x="4937760" y="1648968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</a:t>
            </a:r>
            <a:endParaRPr lang="en-US" sz="1500"/>
          </a:p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500"/>
          </a:p>
        </p:txBody>
      </p:sp>
      <p:sp>
        <p:nvSpPr>
          <p:cNvPr id="22" name="Shap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15000" y="2407920"/>
            <a:ext cx="54864" cy="1371600"/>
          </a:xfrm>
          <a:prstGeom prst="rect">
            <a:avLst/>
          </a:prstGeom>
          <a:solidFill>
            <a:srgbClr val="B2223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7760" y="2270760"/>
            <a:ext cx="2011680" cy="960120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3" descr="July 2, 2026: OPM Final Rule Effective — 91 Fed. Reg. 32,875, documentation required whenever a family member is added" title="Timeline Event"/>
          <p:cNvSpPr txBox="1"/>
          <p:nvPr/>
        </p:nvSpPr>
        <p:spPr>
          <a:xfrm>
            <a:off x="4937760" y="2270760"/>
            <a:ext cx="20116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 Final</a:t>
            </a:r>
            <a:endParaRPr lang="en-US" sz="1400"/>
          </a:p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 Effective</a:t>
            </a:r>
            <a:endParaRPr lang="en-US" sz="1400"/>
          </a:p>
        </p:txBody>
      </p:sp>
      <p:sp>
        <p:nvSpPr>
          <p:cNvPr id="23" name="Shap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32120" y="3642360"/>
            <a:ext cx="384048" cy="384048"/>
          </a:xfrm>
          <a:prstGeom prst="ellipse">
            <a:avLst/>
          </a:prstGeom>
          <a:solidFill>
            <a:srgbClr val="B22234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 descr="Source: OPM Final Rule, 91 Federal Register 32875, and OPM BAL 26-202, July 15, 2026" title="Source Citation"/>
          <p:cNvSpPr txBox="1"/>
          <p:nvPr/>
        </p:nvSpPr>
        <p:spPr>
          <a:xfrm>
            <a:off x="4937760" y="4145279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E4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91 Fed. Reg. 32,875.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D6E4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Verification required</a:t>
            </a:r>
            <a:endParaRPr lang="en-US" sz="1200" dirty="0"/>
          </a:p>
        </p:txBody>
      </p:sp>
      <p:sp>
        <p:nvSpPr>
          <p:cNvPr id="30" name="Text 27" descr="Jul 15 2026" title="Text"/>
          <p:cNvSpPr txBox="1"/>
          <p:nvPr/>
        </p:nvSpPr>
        <p:spPr>
          <a:xfrm>
            <a:off x="7223760" y="1648968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15</a:t>
            </a:r>
            <a:endParaRPr lang="en-US" sz="1500"/>
          </a:p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500"/>
          </a:p>
        </p:txBody>
      </p:sp>
      <p:sp>
        <p:nvSpPr>
          <p:cNvPr id="28" name="Shap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01000" y="2407920"/>
            <a:ext cx="54864" cy="1371600"/>
          </a:xfrm>
          <a:prstGeom prst="rect">
            <a:avLst/>
          </a:prstGeom>
          <a:solidFill>
            <a:srgbClr val="B2223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23760" y="2270760"/>
            <a:ext cx="2011680" cy="960120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 descr="July 15, 2026: OPM BAL 26-202 Issued — agencies notified of 100 percent Open Season verification requirement for Plan Year 2027" title="Timeline Event"/>
          <p:cNvSpPr txBox="1"/>
          <p:nvPr/>
        </p:nvSpPr>
        <p:spPr>
          <a:xfrm>
            <a:off x="7223760" y="2270760"/>
            <a:ext cx="20116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 26-202</a:t>
            </a:r>
            <a:endParaRPr lang="en-US" sz="1400"/>
          </a:p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Issued</a:t>
            </a:r>
            <a:endParaRPr lang="en-US" sz="1400"/>
          </a:p>
        </p:txBody>
      </p:sp>
      <p:sp>
        <p:nvSpPr>
          <p:cNvPr id="29" name="Shap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18120" y="3642360"/>
            <a:ext cx="384048" cy="384048"/>
          </a:xfrm>
          <a:prstGeom prst="ellipse">
            <a:avLst/>
          </a:prstGeom>
          <a:solidFill>
            <a:srgbClr val="B22234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 descr="100% Open Season verification guidance." title="Text"/>
          <p:cNvSpPr txBox="1"/>
          <p:nvPr/>
        </p:nvSpPr>
        <p:spPr>
          <a:xfrm>
            <a:off x="7223760" y="4145279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>
                <a:solidFill>
                  <a:srgbClr val="D6E4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Open Season</a:t>
            </a:r>
            <a:endParaRPr lang="en-US" sz="1200"/>
          </a:p>
          <a:p>
            <a:pPr marL="0" indent="0" algn="ctr">
              <a:buNone/>
            </a:pPr>
            <a:r>
              <a:rPr lang="en-US" sz="1200">
                <a:solidFill>
                  <a:srgbClr val="D6E4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verification guidance</a:t>
            </a:r>
            <a:endParaRPr lang="en-US" sz="1050"/>
          </a:p>
        </p:txBody>
      </p:sp>
      <p:sp>
        <p:nvSpPr>
          <p:cNvPr id="36" name="Text 33" descr="Nov 9– Dec 14" title="Text"/>
          <p:cNvSpPr txBox="1"/>
          <p:nvPr/>
        </p:nvSpPr>
        <p:spPr>
          <a:xfrm>
            <a:off x="9509760" y="1648968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9–</a:t>
            </a:r>
            <a:endParaRPr lang="en-US" sz="1500"/>
          </a:p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 14</a:t>
            </a:r>
            <a:endParaRPr lang="en-US" sz="1500"/>
          </a:p>
        </p:txBody>
      </p:sp>
      <p:sp>
        <p:nvSpPr>
          <p:cNvPr id="34" name="Shape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87000" y="2407920"/>
            <a:ext cx="54864" cy="1371600"/>
          </a:xfrm>
          <a:prstGeom prst="rect">
            <a:avLst/>
          </a:prstGeom>
          <a:solidFill>
            <a:srgbClr val="B22234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09760" y="2270760"/>
            <a:ext cx="2011680" cy="960120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5" descr="Open Season" title="Text"/>
          <p:cNvSpPr txBox="1"/>
          <p:nvPr/>
        </p:nvSpPr>
        <p:spPr>
          <a:xfrm>
            <a:off x="9509760" y="2270760"/>
            <a:ext cx="20116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Season</a:t>
            </a:r>
            <a:endParaRPr lang="en-US" sz="1400"/>
          </a:p>
        </p:txBody>
      </p:sp>
      <p:sp>
        <p:nvSpPr>
          <p:cNvPr id="35" name="Shape 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04120" y="3642360"/>
            <a:ext cx="384048" cy="384048"/>
          </a:xfrm>
          <a:prstGeom prst="ellipse">
            <a:avLst/>
          </a:prstGeom>
          <a:solidFill>
            <a:srgbClr val="B22234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6" descr="First season under the rule. PY2027 coverage." title="Text"/>
          <p:cNvSpPr txBox="1"/>
          <p:nvPr/>
        </p:nvSpPr>
        <p:spPr>
          <a:xfrm>
            <a:off x="9509760" y="4145279"/>
            <a:ext cx="2011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>
                <a:solidFill>
                  <a:srgbClr val="D6E4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season under</a:t>
            </a:r>
            <a:endParaRPr lang="en-US" sz="1200"/>
          </a:p>
          <a:p>
            <a:pPr marL="0" indent="0" algn="ctr">
              <a:buNone/>
            </a:pPr>
            <a:r>
              <a:rPr lang="en-US" sz="1200">
                <a:solidFill>
                  <a:srgbClr val="D6E4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rule. PY2027</a:t>
            </a:r>
            <a:endParaRPr lang="en-US" sz="1200"/>
          </a:p>
          <a:p>
            <a:pPr marL="0" indent="0" algn="ctr">
              <a:buNone/>
            </a:pPr>
            <a:r>
              <a:rPr lang="en-US" sz="1200">
                <a:solidFill>
                  <a:srgbClr val="D6E4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coverage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06852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50292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0" y="164592"/>
            <a:ext cx="548640" cy="201168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02920"/>
            <a:ext cx="12192000" cy="594360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 descr="Slide 5/6" title="Slide Number"/>
          <p:cNvSpPr txBox="1"/>
          <p:nvPr/>
        </p:nvSpPr>
        <p:spPr>
          <a:xfrm>
            <a:off x="11430000" y="1645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5/6</a:t>
            </a:r>
            <a:endParaRPr lang="en-US" sz="900"/>
          </a:p>
        </p:txBody>
      </p:sp>
      <p:sp>
        <p:nvSpPr>
          <p:cNvPr id="8" name="Text 5" descr="Acceptable Documentation by Family Member Type" title="Slide Title"/>
          <p:cNvSpPr txBox="1">
            <a:spLocks noGrp="1"/>
          </p:cNvSpPr>
          <p:nvPr>
            <p:ph type="title" idx="4294967295"/>
          </p:nvPr>
        </p:nvSpPr>
        <p:spPr>
          <a:xfrm>
            <a:off x="274320" y="502920"/>
            <a:ext cx="11430000" cy="5943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Examples Acceptable Documentation by Family Member Type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Table 0" descr="Table listing acceptable documents by family member type: spouse, biological child, adopted child, stepchild, foster child, and disabled adult child over 26" title="Documentatio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161769"/>
              </p:ext>
            </p:extLst>
          </p:nvPr>
        </p:nvGraphicFramePr>
        <p:xfrm>
          <a:off x="274320" y="1207006"/>
          <a:ext cx="11795760" cy="4085355"/>
        </p:xfrm>
        <a:graphic>
          <a:graphicData uri="http://schemas.openxmlformats.org/drawingml/2006/table">
            <a:tbl>
              <a:tblPr firstRow="1"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24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Family Member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Primary Documentation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Additional (if applicable)</a:t>
                      </a:r>
                      <a:endParaRPr lang="en-US" sz="16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8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64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00286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Spouse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1C2B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Government-issued marriage certificate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1C2B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Tax return (front page) or residency/financial proof if married 12+ months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64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00286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Biological child (&lt;26)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1C2B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Birth certificate with enrollee listed as parent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1C2B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88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00286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Adopted child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1C2B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Final adoption decree or court order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1C2B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Consular Report of Birth Abroad (FS-240) for international adoptees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88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00286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Stepchild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1C2B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Child's birth certificate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1C2B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Marriage certificate to biological parent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788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00286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Foster child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C2B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State agency foster placement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1C2B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64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286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Disabled adult child (Age 26 and over)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1C2B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Birth certificate + medical certification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1C2B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Incapable of financial self-support due to disability that was established before age 26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63500" marB="63500" anchor="ctr">
                    <a:lnL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D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AAD90C7-17BF-FF0F-C5BC-A5C35F13297D}"/>
              </a:ext>
            </a:extLst>
          </p:cNvPr>
          <p:cNvSpPr txBox="1"/>
          <p:nvPr/>
        </p:nvSpPr>
        <p:spPr>
          <a:xfrm>
            <a:off x="167640" y="5830077"/>
            <a:ext cx="5821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See complete list of required documents at www.opm.gov/FEHBFam</a:t>
            </a:r>
          </a:p>
        </p:txBody>
      </p:sp>
      <p:sp>
        <p:nvSpPr>
          <p:cNvPr id="10" name="Tex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4320" y="6291072"/>
            <a:ext cx="10972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850" dirty="0"/>
          </a:p>
        </p:txBody>
      </p:sp>
      <p:sp>
        <p:nvSpPr>
          <p:cNvPr id="13" name="Text 8" descr="Footer: opm.gov/healthcare-insurance/fehb, OPM BAL 26-202, Open Season 2026" title="Footer"/>
          <p:cNvSpPr/>
          <p:nvPr/>
        </p:nvSpPr>
        <p:spPr>
          <a:xfrm>
            <a:off x="1463040" y="6647688"/>
            <a:ext cx="10424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AABB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opm.gov/healthcare-insurance/fehb  ·  OPM BAL 26-202  ·  Open Season 2026</a:t>
            </a:r>
            <a:endParaRPr lang="en-US" sz="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50292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00" y="164592"/>
            <a:ext cx="548640" cy="201168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 descr="Slide 6/6" title="Slide Number"/>
          <p:cNvSpPr txBox="1"/>
          <p:nvPr/>
        </p:nvSpPr>
        <p:spPr>
          <a:xfrm>
            <a:off x="11430000" y="1645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6/6</a:t>
            </a:r>
            <a:endParaRPr lang="en-US" sz="900"/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02920"/>
            <a:ext cx="12192000" cy="59436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 descr="Employee Action Steps" title="Slide Title"/>
          <p:cNvSpPr txBox="1">
            <a:spLocks noGrp="1"/>
          </p:cNvSpPr>
          <p:nvPr>
            <p:ph type="title" idx="4294967295"/>
          </p:nvPr>
        </p:nvSpPr>
        <p:spPr>
          <a:xfrm>
            <a:off x="274320" y="502920"/>
            <a:ext cx="11430000" cy="5943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Employee Action Steps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Shape 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" y="1234440"/>
            <a:ext cx="5303520" cy="384048"/>
          </a:xfrm>
          <a:prstGeom prst="rect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 descr="Action steps if you are adding a family member this Open Season" title="Section Header"/>
          <p:cNvSpPr txBox="1"/>
          <p:nvPr/>
        </p:nvSpPr>
        <p:spPr>
          <a:xfrm>
            <a:off x="274320" y="1234440"/>
            <a:ext cx="5303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📋</a:t>
            </a:r>
            <a:r>
              <a:rPr lang="en-US" sz="1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Are Adding a Family Member During Open Season</a:t>
            </a:r>
            <a:endParaRPr lang="en-US" sz="1200"/>
          </a:p>
        </p:txBody>
      </p:sp>
      <p:sp>
        <p:nvSpPr>
          <p:cNvPr id="11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608" y="1947672"/>
            <a:ext cx="274320" cy="274320"/>
          </a:xfrm>
          <a:prstGeom prst="ellipse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 descr="1" title="Text"/>
          <p:cNvSpPr txBox="1"/>
          <p:nvPr/>
        </p:nvSpPr>
        <p:spPr>
          <a:xfrm>
            <a:off x="292608" y="1947154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0" descr="Step 1: Locate marriage certificate, birth certificates, or adoption decrees now before November" title="Action Step 1"/>
          <p:cNvSpPr txBox="1"/>
          <p:nvPr/>
        </p:nvSpPr>
        <p:spPr>
          <a:xfrm>
            <a:off x="658368" y="1782152"/>
            <a:ext cx="48463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Locate official documents to prove family relationship NOW — before </a:t>
            </a:r>
            <a:r>
              <a:rPr lang="en-US" sz="1400">
                <a:latin typeface="Arial" pitchFamily="34" charset="0"/>
                <a:ea typeface="Arial" pitchFamily="34" charset="-122"/>
                <a:cs typeface="Arial" pitchFamily="34" charset="-120"/>
              </a:rPr>
              <a:t>Open Season begins </a:t>
            </a:r>
            <a:endParaRPr lang="en-US" sz="1400" strike="sngStrike"/>
          </a:p>
        </p:txBody>
      </p:sp>
      <p:sp>
        <p:nvSpPr>
          <p:cNvPr id="14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608" y="2778042"/>
            <a:ext cx="274320" cy="274320"/>
          </a:xfrm>
          <a:prstGeom prst="ellipse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 descr="2" title="Text"/>
          <p:cNvSpPr txBox="1"/>
          <p:nvPr/>
        </p:nvSpPr>
        <p:spPr>
          <a:xfrm>
            <a:off x="292608" y="2786675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/>
          </a:p>
        </p:txBody>
      </p:sp>
      <p:sp>
        <p:nvSpPr>
          <p:cNvPr id="19" name="Text 16" descr="Step 3: Confirm your agency submission process with your Benefits Officer" title="Action Step 3"/>
          <p:cNvSpPr txBox="1"/>
          <p:nvPr/>
        </p:nvSpPr>
        <p:spPr>
          <a:xfrm>
            <a:off x="658368" y="2556609"/>
            <a:ext cx="48463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your agency's submission process with your employing office/Benefits Officer</a:t>
            </a:r>
            <a:endParaRPr lang="en-US" sz="1400" strike="sngStrike" dirty="0"/>
          </a:p>
        </p:txBody>
      </p:sp>
      <p:sp>
        <p:nvSpPr>
          <p:cNvPr id="17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608" y="3582714"/>
            <a:ext cx="274320" cy="274320"/>
          </a:xfrm>
          <a:prstGeom prst="ellipse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 descr="3" title="Text"/>
          <p:cNvSpPr txBox="1"/>
          <p:nvPr/>
        </p:nvSpPr>
        <p:spPr>
          <a:xfrm>
            <a:off x="292608" y="3582714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/>
          </a:p>
        </p:txBody>
      </p:sp>
      <p:sp>
        <p:nvSpPr>
          <p:cNvPr id="22" name="Text 19" descr="Step 4: Submit documentation with your election — incomplete submissions can be denied" title="Action Step 4"/>
          <p:cNvSpPr txBox="1"/>
          <p:nvPr/>
        </p:nvSpPr>
        <p:spPr>
          <a:xfrm>
            <a:off x="658368" y="3427541"/>
            <a:ext cx="48463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Submit documentation with your election — incomplete submissions will be denied</a:t>
            </a:r>
            <a:endParaRPr lang="en-US" sz="1400"/>
          </a:p>
        </p:txBody>
      </p:sp>
      <p:sp>
        <p:nvSpPr>
          <p:cNvPr id="20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608" y="4344259"/>
            <a:ext cx="274320" cy="274320"/>
          </a:xfrm>
          <a:prstGeom prst="ellipse">
            <a:avLst/>
          </a:prstGeom>
          <a:solidFill>
            <a:srgbClr val="B222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 descr="4" title="Text"/>
          <p:cNvSpPr txBox="1"/>
          <p:nvPr/>
        </p:nvSpPr>
        <p:spPr>
          <a:xfrm>
            <a:off x="292608" y="4344259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/>
          </a:p>
        </p:txBody>
      </p:sp>
      <p:sp>
        <p:nvSpPr>
          <p:cNvPr id="25" name="Text 22" descr="Step 5: If denied, you have 60 days to request reconsideration; that decision is final" title="Action Step 5"/>
          <p:cNvSpPr txBox="1"/>
          <p:nvPr/>
        </p:nvSpPr>
        <p:spPr>
          <a:xfrm>
            <a:off x="658368" y="4152701"/>
            <a:ext cx="48463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denied, you have 60 days to request reconsideration; that decision is final</a:t>
            </a:r>
            <a:endParaRPr lang="en-US" sz="1400"/>
          </a:p>
        </p:txBody>
      </p:sp>
      <p:sp>
        <p:nvSpPr>
          <p:cNvPr id="26" name="Shape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1234440"/>
            <a:ext cx="5486400" cy="384048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 descr="Action steps for all enrollees — review your plan" title="Section Header"/>
          <p:cNvSpPr txBox="1"/>
          <p:nvPr/>
        </p:nvSpPr>
        <p:spPr>
          <a:xfrm>
            <a:off x="6400800" y="1234440"/>
            <a:ext cx="5486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👥</a:t>
            </a:r>
            <a:r>
              <a:rPr lang="en-US" sz="1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r>
              <a:rPr lang="en-US" sz="1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Enrollees — Review Your Plan</a:t>
            </a:r>
            <a:endParaRPr lang="en-US" sz="1200"/>
          </a:p>
        </p:txBody>
      </p:sp>
      <p:sp>
        <p:nvSpPr>
          <p:cNvPr id="28" name="Shap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19088" y="1826310"/>
            <a:ext cx="274320" cy="274320"/>
          </a:xfrm>
          <a:prstGeom prst="ellipse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6" descr="1" title="Text"/>
          <p:cNvSpPr txBox="1"/>
          <p:nvPr/>
        </p:nvSpPr>
        <p:spPr>
          <a:xfrm>
            <a:off x="6419088" y="1825479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30" name="Text 27" descr="Review your current enrollment for anyone who may no longer be eligible, such as an ex-spouse or child over 26 without a qualifying disability" title="Action Step"/>
          <p:cNvSpPr txBox="1"/>
          <p:nvPr/>
        </p:nvSpPr>
        <p:spPr>
          <a:xfrm>
            <a:off x="6784848" y="1755648"/>
            <a:ext cx="5029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your current enrollment for anyone who may NO LONGER be eligible (ex-spouse; child 26 or over without a qualifying disability)</a:t>
            </a:r>
            <a:endParaRPr lang="en-US" sz="1400" dirty="0"/>
          </a:p>
        </p:txBody>
      </p:sp>
      <p:sp>
        <p:nvSpPr>
          <p:cNvPr id="31" name="Shap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19088" y="2596896"/>
            <a:ext cx="274320" cy="274320"/>
          </a:xfrm>
          <a:prstGeom prst="ellipse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 descr="2" title="Text"/>
          <p:cNvSpPr txBox="1"/>
          <p:nvPr/>
        </p:nvSpPr>
        <p:spPr>
          <a:xfrm>
            <a:off x="6419088" y="259689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/>
          </a:p>
        </p:txBody>
      </p:sp>
      <p:sp>
        <p:nvSpPr>
          <p:cNvPr id="33" name="Text 30" descr="OPM has a separate ongoing dependent eligibility audit program — keep records current" title="Note"/>
          <p:cNvSpPr txBox="1"/>
          <p:nvPr/>
        </p:nvSpPr>
        <p:spPr>
          <a:xfrm>
            <a:off x="6784848" y="2441052"/>
            <a:ext cx="5029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 has a separate ongoing family member eligibility audit program — keep records current</a:t>
            </a:r>
            <a:endParaRPr lang="en-US" sz="1400" dirty="0"/>
          </a:p>
        </p:txBody>
      </p:sp>
      <p:sp>
        <p:nvSpPr>
          <p:cNvPr id="2" name="Shape 0"/>
          <p:cNvSpPr/>
          <p:nvPr/>
        </p:nvSpPr>
        <p:spPr>
          <a:xfrm>
            <a:off x="688848" y="5310419"/>
            <a:ext cx="11015472" cy="340573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pPr algn="ctr"/>
            <a:endParaRPr lang="en-US" sz="1000" dirty="0">
              <a:solidFill>
                <a:srgbClr val="1C2B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/>
            <a:r>
              <a:rPr lang="en-US" sz="1000" dirty="0">
                <a:solidFill>
                  <a:srgbClr val="1C2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briefing summarizes the requirements. In any conflict, 5 U.S.C. chapter 89 controls</a:t>
            </a:r>
            <a:endParaRPr lang="en-US" sz="1000" dirty="0"/>
          </a:p>
        </p:txBody>
      </p:sp>
      <p:sp>
        <p:nvSpPr>
          <p:cNvPr id="37" name="Shape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" y="5760720"/>
            <a:ext cx="11612880" cy="621792"/>
          </a:xfrm>
          <a:prstGeom prst="rect">
            <a:avLst/>
          </a:prstGeom>
          <a:solidFill>
            <a:srgbClr val="00286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5" descr="Questions: Contact your agency Benefits Officer. Visit opm.gov/healthcare-insurance/fehb. Reference OPM BAL 26-202" title="Contact Information"/>
          <p:cNvSpPr txBox="1"/>
          <p:nvPr/>
        </p:nvSpPr>
        <p:spPr>
          <a:xfrm>
            <a:off x="274320" y="5760720"/>
            <a:ext cx="116128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Questions? Contact [AGENCY] Benefits Officer  ·  opm.gov/healthcare-insurance/fehb  ·  OPM BAL 26-202</a:t>
            </a:r>
            <a:endParaRPr lang="en-US" sz="1200"/>
          </a:p>
        </p:txBody>
      </p:sp>
      <p:sp>
        <p:nvSpPr>
          <p:cNvPr id="41" name="Text 37" descr="Footer: opm.gov/healthcare-insurance/fehb, OPM BAL 26-202, Open Season 2026" title="Footer"/>
          <p:cNvSpPr/>
          <p:nvPr/>
        </p:nvSpPr>
        <p:spPr>
          <a:xfrm>
            <a:off x="1463040" y="6647688"/>
            <a:ext cx="104241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AABB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opm.gov/healthcare-insurance/fehb  ·  OPM BAL 26-202  ·  Open Season 2026</a:t>
            </a:r>
            <a:endParaRPr lang="en-US" sz="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A68752D-FB99-457F-A862-1F9EC2D1421C}">
  <we:reference id="11d7cf85-ae5a-43b8-bc58-1e1a151cce24" version="1.0.0.1" store="EXCatalog" storeType="EXCatalog"/>
  <we:alternateReferences>
    <we:reference id="WA200010725" version="1.0.0.1" store="en-US" storeType="OMEX"/>
  </we:alternateReferences>
  <we:properties>
    <we:property name="claude.fileId" value="&quot;08841371-9890-4e22-8b5c-dc44fd1f4c4a&quot;"/>
  </we:properties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844ef997-7b63-48f0-882a-7dc8162e363b}" enabled="0" method="" siteId="{844ef997-7b63-48f0-882a-7dc8162e363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1084</Words>
  <Application>Microsoft Office PowerPoint</Application>
  <PresentationFormat>Widescreen</PresentationFormat>
  <Paragraphs>135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FEHB Protection Act of 2025  ·  Public Law 119-21  ·  Effective July 4, 2026</vt:lpstr>
      <vt:lpstr>Background of the FEHB Protection Act</vt:lpstr>
      <vt:lpstr>What Changed</vt:lpstr>
      <vt:lpstr>Key Dates</vt:lpstr>
      <vt:lpstr>Examples Acceptable Documentation by Family Member Type</vt:lpstr>
      <vt:lpstr>Employee Action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2026-10-05T17:12:55Z</dcterms:created>
  <dcterms:modified xsi:type="dcterms:W3CDTF">2026-10-06T16:03:00Z</dcterms:modified>
</cp:coreProperties>
</file>