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3"/>
  </p:notesMasterIdLst>
  <p:sldIdLst>
    <p:sldId id="256" r:id="rId2"/>
  </p:sldIdLst>
  <p:sldSz cx="15925800" cy="8963025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CADC4E-0AB4-4B83-A80E-E47FC1CD4E83}" v="3" dt="2026-10-05T17:36:27.740"/>
    <p1510:client id="{8457A68F-BCBA-4049-9A02-90E6E22FD9E4}" v="2" dt="2026-10-05T17:34:50.2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44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5925800" cy="8963025"/>
          </a:xfrm>
          <a:prstGeom prst="rect">
            <a:avLst/>
          </a:prstGeom>
        </p:spPr>
      </p:pic>
      <p:sp>
        <p:nvSpPr>
          <p:cNvPr id="2" name="Slide title">
            <a:extLst>
              <a:ext uri="{FF2B5EF4-FFF2-40B4-BE49-F238E27FC236}">
                <a16:creationId xmlns:a16="http://schemas.microsoft.com/office/drawing/2014/main" id="{52D606EF-1568-4720-997A-0AF44BFB1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3750" y="885825"/>
            <a:ext cx="9258300" cy="828675"/>
          </a:xfrm>
          <a:prstGeom prst="rect">
            <a:avLst/>
          </a:prstGeom>
          <a:noFill/>
          <a:ln w="0">
            <a:noFill/>
          </a:ln>
        </p:spPr>
        <p:txBody>
          <a:bodyPr lIns="47625" tIns="0" rIns="47625" bIns="0" anchor="ctr">
            <a:noAutofit/>
          </a:bodyPr>
          <a:lstStyle/>
          <a:p>
            <a:pPr algn="ctr">
              <a:defRPr lang="en-US" sz="5700" b="1">
                <a:solidFill>
                  <a:srgbClr val="093453"/>
                </a:solidFill>
                <a:latin typeface="Arial"/>
                <a:ea typeface="Arial"/>
                <a:cs typeface="Arial"/>
              </a:defRPr>
            </a:pPr>
            <a:r>
              <a:rPr lang="en-US" sz="5700" b="1">
                <a:solidFill>
                  <a:srgbClr val="093453"/>
                </a:solidFill>
                <a:latin typeface="Arial"/>
                <a:ea typeface="Arial"/>
                <a:cs typeface="Arial"/>
              </a:rPr>
              <a:t>Do Your Part</a:t>
            </a:r>
          </a:p>
        </p:txBody>
      </p:sp>
      <p:sp>
        <p:nvSpPr>
          <p:cNvPr id="3" name="Act">
            <a:extLst>
              <a:ext uri="{FF2B5EF4-FFF2-40B4-BE49-F238E27FC236}">
                <a16:creationId xmlns:a16="http://schemas.microsoft.com/office/drawing/2014/main" id="{B50D0307-3D8E-488B-8CA6-7E68D56D14A7}"/>
              </a:ext>
            </a:extLst>
          </p:cNvPr>
          <p:cNvSpPr>
            <a:spLocks noGrp="1"/>
          </p:cNvSpPr>
          <p:nvPr/>
        </p:nvSpPr>
        <p:spPr>
          <a:xfrm>
            <a:off x="5857875" y="361950"/>
            <a:ext cx="4210050" cy="447675"/>
          </a:xfrm>
          <a:prstGeom prst="rect">
            <a:avLst/>
          </a:prstGeom>
          <a:noFill/>
          <a:ln w="0">
            <a:noFill/>
          </a:ln>
        </p:spPr>
        <p:txBody>
          <a:bodyPr lIns="47625" tIns="0" rIns="47625" bIns="0" anchor="ctr">
            <a:noAutofit/>
          </a:bodyPr>
          <a:lstStyle/>
          <a:p>
            <a:pPr algn="ctr">
              <a:defRPr lang="en-US" sz="2400" b="1">
                <a:solidFill>
                  <a:srgbClr val="093453"/>
                </a:solidFill>
                <a:latin typeface="Arial"/>
                <a:ea typeface="Arial"/>
                <a:cs typeface="Arial"/>
              </a:defRPr>
            </a:pPr>
            <a:r>
              <a:rPr lang="en-US" sz="2400" b="1">
                <a:solidFill>
                  <a:srgbClr val="093453"/>
                </a:solidFill>
                <a:latin typeface="Arial"/>
                <a:ea typeface="Arial"/>
                <a:cs typeface="Arial"/>
              </a:rPr>
              <a:t>FEHB PROTECTION ACT</a:t>
            </a:r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490049E4-F348-4388-819D-9FD9AD294E30}"/>
              </a:ext>
            </a:extLst>
          </p:cNvPr>
          <p:cNvSpPr>
            <a:spLocks noGrp="1"/>
          </p:cNvSpPr>
          <p:nvPr/>
        </p:nvSpPr>
        <p:spPr>
          <a:xfrm>
            <a:off x="2952750" y="1762125"/>
            <a:ext cx="10020300" cy="571500"/>
          </a:xfrm>
          <a:prstGeom prst="rect">
            <a:avLst/>
          </a:prstGeom>
          <a:noFill/>
          <a:ln w="0">
            <a:noFill/>
          </a:ln>
        </p:spPr>
        <p:txBody>
          <a:bodyPr lIns="47625" tIns="0" rIns="47625" bIns="0" anchor="ctr">
            <a:noAutofit/>
          </a:bodyPr>
          <a:lstStyle/>
          <a:p>
            <a:pPr algn="ctr">
              <a:defRPr lang="en-US" sz="3600" b="1">
                <a:solidFill>
                  <a:srgbClr val="006F94"/>
                </a:solidFill>
                <a:latin typeface="Arial"/>
                <a:ea typeface="Arial"/>
                <a:cs typeface="Arial"/>
              </a:defRPr>
            </a:pPr>
            <a:r>
              <a:rPr lang="en-US" sz="3600" b="1">
                <a:solidFill>
                  <a:srgbClr val="006F94"/>
                </a:solidFill>
                <a:latin typeface="Arial"/>
                <a:ea typeface="Arial"/>
                <a:cs typeface="Arial"/>
              </a:rPr>
              <a:t>Protect Health Coverage and Costs</a:t>
            </a:r>
          </a:p>
        </p:txBody>
      </p:sp>
      <p:sp>
        <p:nvSpPr>
          <p:cNvPr id="5" name="Introduction">
            <a:extLst>
              <a:ext uri="{FF2B5EF4-FFF2-40B4-BE49-F238E27FC236}">
                <a16:creationId xmlns:a16="http://schemas.microsoft.com/office/drawing/2014/main" id="{5357F0D4-17FC-458F-B872-40C7A33571DE}"/>
              </a:ext>
            </a:extLst>
          </p:cNvPr>
          <p:cNvSpPr>
            <a:spLocks noGrp="1"/>
          </p:cNvSpPr>
          <p:nvPr/>
        </p:nvSpPr>
        <p:spPr>
          <a:xfrm>
            <a:off x="2333625" y="2381250"/>
            <a:ext cx="11258550" cy="419100"/>
          </a:xfrm>
          <a:prstGeom prst="rect">
            <a:avLst/>
          </a:prstGeom>
          <a:noFill/>
          <a:ln w="0">
            <a:noFill/>
          </a:ln>
        </p:spPr>
        <p:txBody>
          <a:bodyPr lIns="47625" tIns="0" rIns="47625" bIns="0" anchor="ctr">
            <a:noAutofit/>
          </a:bodyPr>
          <a:lstStyle/>
          <a:p>
            <a:pPr algn="ctr">
              <a:defRPr lang="en-US" sz="2400" b="1">
                <a:solidFill>
                  <a:srgbClr val="093453"/>
                </a:solidFill>
                <a:latin typeface="Arial"/>
                <a:ea typeface="Arial"/>
                <a:cs typeface="Arial"/>
              </a:defRPr>
            </a:pPr>
            <a:r>
              <a:rPr lang="en-US" sz="2400" b="1">
                <a:solidFill>
                  <a:srgbClr val="093453"/>
                </a:solidFill>
                <a:latin typeface="Arial"/>
                <a:ea typeface="Arial"/>
                <a:cs typeface="Arial"/>
              </a:rPr>
              <a:t>Everyone has a part in family member eligibility verification.</a:t>
            </a:r>
          </a:p>
        </p:txBody>
      </p:sp>
      <p:sp>
        <p:nvSpPr>
          <p:cNvPr id="6" name="Enrollees heading">
            <a:extLst>
              <a:ext uri="{FF2B5EF4-FFF2-40B4-BE49-F238E27FC236}">
                <a16:creationId xmlns:a16="http://schemas.microsoft.com/office/drawing/2014/main" id="{335A1B53-7AC1-4F86-B505-CF1B39D20AFA}"/>
              </a:ext>
            </a:extLst>
          </p:cNvPr>
          <p:cNvSpPr>
            <a:spLocks noGrp="1"/>
          </p:cNvSpPr>
          <p:nvPr/>
        </p:nvSpPr>
        <p:spPr>
          <a:xfrm>
            <a:off x="714375" y="5143500"/>
            <a:ext cx="4095750" cy="533400"/>
          </a:xfrm>
          <a:prstGeom prst="rect">
            <a:avLst/>
          </a:prstGeom>
          <a:noFill/>
          <a:ln w="0">
            <a:noFill/>
          </a:ln>
        </p:spPr>
        <p:txBody>
          <a:bodyPr lIns="47625" tIns="0" rIns="47625" bIns="0" anchor="ctr">
            <a:noAutofit/>
          </a:bodyPr>
          <a:lstStyle/>
          <a:p>
            <a:pPr algn="ctr">
              <a:defRPr lang="en-US" sz="23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lang="en-US" sz="23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ENROLLEES</a:t>
            </a:r>
          </a:p>
        </p:txBody>
      </p:sp>
      <p:sp>
        <p:nvSpPr>
          <p:cNvPr id="7" name="Enrollees task 1">
            <a:extLst>
              <a:ext uri="{FF2B5EF4-FFF2-40B4-BE49-F238E27FC236}">
                <a16:creationId xmlns:a16="http://schemas.microsoft.com/office/drawing/2014/main" id="{D38C8555-F354-4E1A-8D8F-CA123F8C0AE1}"/>
              </a:ext>
            </a:extLst>
          </p:cNvPr>
          <p:cNvSpPr>
            <a:spLocks noGrp="1"/>
          </p:cNvSpPr>
          <p:nvPr/>
        </p:nvSpPr>
        <p:spPr>
          <a:xfrm>
            <a:off x="857250" y="5819775"/>
            <a:ext cx="3810000" cy="809625"/>
          </a:xfrm>
          <a:prstGeom prst="rect">
            <a:avLst/>
          </a:prstGeom>
          <a:noFill/>
          <a:ln w="0">
            <a:noFill/>
          </a:ln>
        </p:spPr>
        <p:txBody>
          <a:bodyPr lIns="47625" tIns="0" rIns="47625" bIns="0" anchor="ctr">
            <a:noAutofit/>
          </a:bodyPr>
          <a:lstStyle/>
          <a:p>
            <a:pPr algn="ctr">
              <a:defRPr lang="en-US" sz="2175" b="1">
                <a:solidFill>
                  <a:srgbClr val="093453"/>
                </a:solidFill>
                <a:latin typeface="Arial"/>
                <a:ea typeface="Arial"/>
                <a:cs typeface="Arial"/>
              </a:defRPr>
            </a:pPr>
            <a:r>
              <a:rPr lang="en-US" sz="2175" b="1">
                <a:solidFill>
                  <a:srgbClr val="093453"/>
                </a:solidFill>
                <a:latin typeface="Arial"/>
                <a:ea typeface="Arial"/>
                <a:cs typeface="Arial"/>
              </a:rPr>
              <a:t>Check family eligibility</a:t>
            </a:r>
          </a:p>
          <a:p>
            <a:pPr algn="ctr">
              <a:defRPr lang="en-US" sz="2175" b="1">
                <a:solidFill>
                  <a:srgbClr val="093453"/>
                </a:solidFill>
                <a:latin typeface="Arial"/>
                <a:ea typeface="Arial"/>
                <a:cs typeface="Arial"/>
              </a:defRPr>
            </a:pPr>
            <a:r>
              <a:rPr lang="en-US" sz="2175" b="1">
                <a:solidFill>
                  <a:srgbClr val="093453"/>
                </a:solidFill>
                <a:latin typeface="Arial"/>
                <a:ea typeface="Arial"/>
                <a:cs typeface="Arial"/>
              </a:rPr>
              <a:t>on plan</a:t>
            </a:r>
          </a:p>
        </p:txBody>
      </p:sp>
      <p:sp>
        <p:nvSpPr>
          <p:cNvPr id="8" name="Enrollees task 2">
            <a:extLst>
              <a:ext uri="{FF2B5EF4-FFF2-40B4-BE49-F238E27FC236}">
                <a16:creationId xmlns:a16="http://schemas.microsoft.com/office/drawing/2014/main" id="{928062CF-DAC9-4933-8040-81B9AA85B1DD}"/>
              </a:ext>
            </a:extLst>
          </p:cNvPr>
          <p:cNvSpPr>
            <a:spLocks noGrp="1"/>
          </p:cNvSpPr>
          <p:nvPr/>
        </p:nvSpPr>
        <p:spPr>
          <a:xfrm>
            <a:off x="904875" y="6934200"/>
            <a:ext cx="3714750" cy="552450"/>
          </a:xfrm>
          <a:prstGeom prst="rect">
            <a:avLst/>
          </a:prstGeom>
          <a:noFill/>
          <a:ln w="0">
            <a:noFill/>
          </a:ln>
        </p:spPr>
        <p:txBody>
          <a:bodyPr lIns="47625" tIns="0" rIns="47625" bIns="0" anchor="ctr">
            <a:noAutofit/>
          </a:bodyPr>
          <a:lstStyle/>
          <a:p>
            <a:pPr algn="ctr">
              <a:defRPr lang="en-US" sz="2175" b="1">
                <a:solidFill>
                  <a:srgbClr val="093453"/>
                </a:solidFill>
                <a:latin typeface="Arial"/>
                <a:ea typeface="Arial"/>
                <a:cs typeface="Arial"/>
              </a:defRPr>
            </a:pPr>
            <a:r>
              <a:rPr lang="en-US" sz="2175" b="1">
                <a:solidFill>
                  <a:srgbClr val="093453"/>
                </a:solidFill>
                <a:latin typeface="Arial"/>
                <a:ea typeface="Arial"/>
                <a:cs typeface="Arial"/>
              </a:rPr>
              <a:t>Provide documents</a:t>
            </a:r>
          </a:p>
        </p:txBody>
      </p:sp>
      <p:sp>
        <p:nvSpPr>
          <p:cNvPr id="9" name="Agencies heading">
            <a:extLst>
              <a:ext uri="{FF2B5EF4-FFF2-40B4-BE49-F238E27FC236}">
                <a16:creationId xmlns:a16="http://schemas.microsoft.com/office/drawing/2014/main" id="{5694F37F-F924-4D51-8149-ABF1142F0350}"/>
              </a:ext>
            </a:extLst>
          </p:cNvPr>
          <p:cNvSpPr>
            <a:spLocks noGrp="1"/>
          </p:cNvSpPr>
          <p:nvPr/>
        </p:nvSpPr>
        <p:spPr>
          <a:xfrm>
            <a:off x="5905500" y="5143500"/>
            <a:ext cx="4114800" cy="533400"/>
          </a:xfrm>
          <a:prstGeom prst="rect">
            <a:avLst/>
          </a:prstGeom>
          <a:noFill/>
          <a:ln w="0">
            <a:noFill/>
          </a:ln>
        </p:spPr>
        <p:txBody>
          <a:bodyPr lIns="47625" tIns="0" rIns="47625" bIns="0" anchor="ctr">
            <a:noAutofit/>
          </a:bodyPr>
          <a:lstStyle/>
          <a:p>
            <a:pPr algn="ctr">
              <a:defRPr lang="en-US" sz="23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lang="en-US" sz="23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AGENCIES</a:t>
            </a:r>
          </a:p>
        </p:txBody>
      </p:sp>
      <p:sp>
        <p:nvSpPr>
          <p:cNvPr id="10" name="Agencies task 1">
            <a:extLst>
              <a:ext uri="{FF2B5EF4-FFF2-40B4-BE49-F238E27FC236}">
                <a16:creationId xmlns:a16="http://schemas.microsoft.com/office/drawing/2014/main" id="{F4A1C800-8772-4E07-A192-5D2301DBF23D}"/>
              </a:ext>
            </a:extLst>
          </p:cNvPr>
          <p:cNvSpPr>
            <a:spLocks noGrp="1"/>
          </p:cNvSpPr>
          <p:nvPr/>
        </p:nvSpPr>
        <p:spPr>
          <a:xfrm>
            <a:off x="6048375" y="5762625"/>
            <a:ext cx="3810000" cy="400050"/>
          </a:xfrm>
          <a:prstGeom prst="rect">
            <a:avLst/>
          </a:prstGeom>
          <a:noFill/>
          <a:ln w="0">
            <a:noFill/>
          </a:ln>
        </p:spPr>
        <p:txBody>
          <a:bodyPr lIns="47625" tIns="0" rIns="47625" bIns="0" anchor="ctr">
            <a:noAutofit/>
          </a:bodyPr>
          <a:lstStyle/>
          <a:p>
            <a:pPr algn="ctr">
              <a:defRPr lang="en-US" sz="2175" b="1">
                <a:solidFill>
                  <a:srgbClr val="093453"/>
                </a:solidFill>
                <a:latin typeface="Arial"/>
                <a:ea typeface="Arial"/>
                <a:cs typeface="Arial"/>
              </a:defRPr>
            </a:pPr>
            <a:r>
              <a:rPr lang="en-US" sz="2175" b="1">
                <a:solidFill>
                  <a:srgbClr val="093453"/>
                </a:solidFill>
                <a:latin typeface="Arial"/>
                <a:ea typeface="Arial"/>
                <a:cs typeface="Arial"/>
              </a:rPr>
              <a:t>Educate employees</a:t>
            </a:r>
          </a:p>
        </p:txBody>
      </p:sp>
      <p:sp>
        <p:nvSpPr>
          <p:cNvPr id="11" name="Agencies task 2">
            <a:extLst>
              <a:ext uri="{FF2B5EF4-FFF2-40B4-BE49-F238E27FC236}">
                <a16:creationId xmlns:a16="http://schemas.microsoft.com/office/drawing/2014/main" id="{74E73000-255A-403F-891C-D05A6D21C264}"/>
              </a:ext>
            </a:extLst>
          </p:cNvPr>
          <p:cNvSpPr>
            <a:spLocks noGrp="1"/>
          </p:cNvSpPr>
          <p:nvPr/>
        </p:nvSpPr>
        <p:spPr>
          <a:xfrm>
            <a:off x="6048375" y="6248400"/>
            <a:ext cx="3810000" cy="714375"/>
          </a:xfrm>
          <a:prstGeom prst="rect">
            <a:avLst/>
          </a:prstGeom>
          <a:noFill/>
          <a:ln w="0">
            <a:noFill/>
          </a:ln>
        </p:spPr>
        <p:txBody>
          <a:bodyPr lIns="47625" tIns="0" rIns="47625" bIns="0" anchor="ctr">
            <a:noAutofit/>
          </a:bodyPr>
          <a:lstStyle/>
          <a:p>
            <a:pPr algn="ctr">
              <a:defRPr lang="en-US" sz="2175" b="1">
                <a:solidFill>
                  <a:srgbClr val="093453"/>
                </a:solidFill>
                <a:latin typeface="Arial"/>
                <a:ea typeface="Arial"/>
                <a:cs typeface="Arial"/>
              </a:defRPr>
            </a:pPr>
            <a:r>
              <a:rPr lang="en-US" sz="2175" b="1">
                <a:solidFill>
                  <a:srgbClr val="093453"/>
                </a:solidFill>
                <a:latin typeface="Arial"/>
                <a:ea typeface="Arial"/>
                <a:cs typeface="Arial"/>
              </a:rPr>
              <a:t>Verify eligibility of</a:t>
            </a:r>
          </a:p>
          <a:p>
            <a:pPr algn="ctr">
              <a:defRPr lang="en-US" sz="2175" b="1">
                <a:solidFill>
                  <a:srgbClr val="093453"/>
                </a:solidFill>
                <a:latin typeface="Arial"/>
                <a:ea typeface="Arial"/>
                <a:cs typeface="Arial"/>
              </a:defRPr>
            </a:pPr>
            <a:r>
              <a:rPr lang="en-US" sz="2175" b="1">
                <a:solidFill>
                  <a:srgbClr val="093453"/>
                </a:solidFill>
                <a:latin typeface="Arial"/>
                <a:ea typeface="Arial"/>
                <a:cs typeface="Arial"/>
              </a:rPr>
              <a:t>family members</a:t>
            </a:r>
          </a:p>
        </p:txBody>
      </p:sp>
      <p:sp>
        <p:nvSpPr>
          <p:cNvPr id="12" name="Agencies task 3">
            <a:extLst>
              <a:ext uri="{FF2B5EF4-FFF2-40B4-BE49-F238E27FC236}">
                <a16:creationId xmlns:a16="http://schemas.microsoft.com/office/drawing/2014/main" id="{16994B22-02B8-4B23-8ED1-3DD686F1F138}"/>
              </a:ext>
            </a:extLst>
          </p:cNvPr>
          <p:cNvSpPr>
            <a:spLocks noGrp="1"/>
          </p:cNvSpPr>
          <p:nvPr/>
        </p:nvSpPr>
        <p:spPr>
          <a:xfrm>
            <a:off x="6048375" y="7124700"/>
            <a:ext cx="3810000" cy="466725"/>
          </a:xfrm>
          <a:prstGeom prst="rect">
            <a:avLst/>
          </a:prstGeom>
          <a:noFill/>
          <a:ln w="0">
            <a:noFill/>
          </a:ln>
        </p:spPr>
        <p:txBody>
          <a:bodyPr lIns="47625" tIns="0" rIns="47625" bIns="0" anchor="ctr">
            <a:noAutofit/>
          </a:bodyPr>
          <a:lstStyle/>
          <a:p>
            <a:pPr algn="ctr">
              <a:defRPr lang="en-US" sz="2175" b="1">
                <a:solidFill>
                  <a:srgbClr val="093453"/>
                </a:solidFill>
                <a:latin typeface="Arial"/>
                <a:ea typeface="Arial"/>
                <a:cs typeface="Arial"/>
              </a:defRPr>
            </a:pPr>
            <a:r>
              <a:rPr lang="en-US" sz="2175" b="1">
                <a:solidFill>
                  <a:srgbClr val="093453"/>
                </a:solidFill>
                <a:latin typeface="Arial"/>
                <a:ea typeface="Arial"/>
                <a:cs typeface="Arial"/>
              </a:rPr>
              <a:t>Report to OPM</a:t>
            </a:r>
          </a:p>
        </p:txBody>
      </p:sp>
      <p:sp>
        <p:nvSpPr>
          <p:cNvPr id="13" name="Carriers heading">
            <a:extLst>
              <a:ext uri="{FF2B5EF4-FFF2-40B4-BE49-F238E27FC236}">
                <a16:creationId xmlns:a16="http://schemas.microsoft.com/office/drawing/2014/main" id="{0C2A588B-16CF-4480-B59C-4C8BA0DB0764}"/>
              </a:ext>
            </a:extLst>
          </p:cNvPr>
          <p:cNvSpPr>
            <a:spLocks noGrp="1"/>
          </p:cNvSpPr>
          <p:nvPr/>
        </p:nvSpPr>
        <p:spPr>
          <a:xfrm>
            <a:off x="11096625" y="5143500"/>
            <a:ext cx="4114800" cy="533400"/>
          </a:xfrm>
          <a:prstGeom prst="rect">
            <a:avLst/>
          </a:prstGeom>
          <a:noFill/>
          <a:ln w="0">
            <a:noFill/>
          </a:ln>
        </p:spPr>
        <p:txBody>
          <a:bodyPr lIns="47625" tIns="0" rIns="47625" bIns="0" anchor="ctr">
            <a:noAutofit/>
          </a:bodyPr>
          <a:lstStyle/>
          <a:p>
            <a:pPr algn="ctr">
              <a:defRPr lang="en-US" sz="23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lang="en-US" sz="23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CARRIERS</a:t>
            </a:r>
          </a:p>
        </p:txBody>
      </p:sp>
      <p:sp>
        <p:nvSpPr>
          <p:cNvPr id="14" name="Carriers task 1">
            <a:extLst>
              <a:ext uri="{FF2B5EF4-FFF2-40B4-BE49-F238E27FC236}">
                <a16:creationId xmlns:a16="http://schemas.microsoft.com/office/drawing/2014/main" id="{DD09151A-BAC2-4FFD-A3E5-785A30DF6D0E}"/>
              </a:ext>
            </a:extLst>
          </p:cNvPr>
          <p:cNvSpPr>
            <a:spLocks noGrp="1"/>
          </p:cNvSpPr>
          <p:nvPr/>
        </p:nvSpPr>
        <p:spPr>
          <a:xfrm>
            <a:off x="11191875" y="5829300"/>
            <a:ext cx="3905250" cy="781050"/>
          </a:xfrm>
          <a:prstGeom prst="rect">
            <a:avLst/>
          </a:prstGeom>
          <a:noFill/>
          <a:ln w="0">
            <a:noFill/>
          </a:ln>
        </p:spPr>
        <p:txBody>
          <a:bodyPr lIns="47625" tIns="0" rIns="47625" bIns="0" anchor="ctr">
            <a:noAutofit/>
          </a:bodyPr>
          <a:lstStyle/>
          <a:p>
            <a:pPr algn="ctr">
              <a:defRPr lang="en-US" sz="2175" b="1">
                <a:solidFill>
                  <a:srgbClr val="093453"/>
                </a:solidFill>
                <a:latin typeface="Arial"/>
                <a:ea typeface="Arial"/>
                <a:cs typeface="Arial"/>
              </a:defRPr>
            </a:pPr>
            <a:r>
              <a:rPr lang="en-US" sz="2175" b="1">
                <a:solidFill>
                  <a:srgbClr val="093453"/>
                </a:solidFill>
                <a:latin typeface="Arial"/>
                <a:ea typeface="Arial"/>
                <a:cs typeface="Arial"/>
              </a:rPr>
              <a:t>Verify eligibility of</a:t>
            </a:r>
          </a:p>
          <a:p>
            <a:pPr algn="ctr">
              <a:defRPr lang="en-US" sz="2175" b="1">
                <a:solidFill>
                  <a:srgbClr val="093453"/>
                </a:solidFill>
                <a:latin typeface="Arial"/>
                <a:ea typeface="Arial"/>
                <a:cs typeface="Arial"/>
              </a:defRPr>
            </a:pPr>
            <a:r>
              <a:rPr lang="en-US" sz="2175" b="1">
                <a:solidFill>
                  <a:srgbClr val="093453"/>
                </a:solidFill>
                <a:latin typeface="Arial"/>
                <a:ea typeface="Arial"/>
                <a:cs typeface="Arial"/>
              </a:rPr>
              <a:t>added family members</a:t>
            </a:r>
          </a:p>
        </p:txBody>
      </p:sp>
      <p:sp>
        <p:nvSpPr>
          <p:cNvPr id="15" name="Carriers task 2">
            <a:extLst>
              <a:ext uri="{FF2B5EF4-FFF2-40B4-BE49-F238E27FC236}">
                <a16:creationId xmlns:a16="http://schemas.microsoft.com/office/drawing/2014/main" id="{CA1D298D-19F4-4F2C-8A35-7CD25A3CD8C5}"/>
              </a:ext>
            </a:extLst>
          </p:cNvPr>
          <p:cNvSpPr>
            <a:spLocks noGrp="1"/>
          </p:cNvSpPr>
          <p:nvPr/>
        </p:nvSpPr>
        <p:spPr>
          <a:xfrm>
            <a:off x="11191875" y="6838950"/>
            <a:ext cx="3905250" cy="781050"/>
          </a:xfrm>
          <a:prstGeom prst="rect">
            <a:avLst/>
          </a:prstGeom>
          <a:noFill/>
          <a:ln w="0">
            <a:noFill/>
          </a:ln>
        </p:spPr>
        <p:txBody>
          <a:bodyPr lIns="47625" tIns="0" rIns="47625" bIns="0" anchor="ctr">
            <a:noAutofit/>
          </a:bodyPr>
          <a:lstStyle/>
          <a:p>
            <a:pPr algn="ctr">
              <a:defRPr lang="en-US" sz="2175" b="1">
                <a:solidFill>
                  <a:srgbClr val="093453"/>
                </a:solidFill>
                <a:latin typeface="Arial"/>
                <a:ea typeface="Arial"/>
                <a:cs typeface="Arial"/>
              </a:defRPr>
            </a:pPr>
            <a:r>
              <a:rPr lang="en-US" sz="2175" b="1">
                <a:solidFill>
                  <a:srgbClr val="093453"/>
                </a:solidFill>
                <a:latin typeface="Arial"/>
                <a:ea typeface="Arial"/>
                <a:cs typeface="Arial"/>
              </a:rPr>
              <a:t>Remove ineligible</a:t>
            </a:r>
          </a:p>
          <a:p>
            <a:pPr algn="ctr">
              <a:defRPr lang="en-US" sz="2175" b="1">
                <a:solidFill>
                  <a:srgbClr val="093453"/>
                </a:solidFill>
                <a:latin typeface="Arial"/>
                <a:ea typeface="Arial"/>
                <a:cs typeface="Arial"/>
              </a:defRPr>
            </a:pPr>
            <a:r>
              <a:rPr lang="en-US" sz="2175" b="1">
                <a:solidFill>
                  <a:srgbClr val="093453"/>
                </a:solidFill>
                <a:latin typeface="Arial"/>
                <a:ea typeface="Arial"/>
                <a:cs typeface="Arial"/>
              </a:rPr>
              <a:t>family members</a:t>
            </a:r>
          </a:p>
        </p:txBody>
      </p:sp>
      <p:sp>
        <p:nvSpPr>
          <p:cNvPr id="16" name="Closing">
            <a:extLst>
              <a:ext uri="{FF2B5EF4-FFF2-40B4-BE49-F238E27FC236}">
                <a16:creationId xmlns:a16="http://schemas.microsoft.com/office/drawing/2014/main" id="{0BE3F311-4986-46AD-A1F7-70559DC49D34}"/>
              </a:ext>
            </a:extLst>
          </p:cNvPr>
          <p:cNvSpPr>
            <a:spLocks noGrp="1"/>
          </p:cNvSpPr>
          <p:nvPr/>
        </p:nvSpPr>
        <p:spPr>
          <a:xfrm>
            <a:off x="2952750" y="8162925"/>
            <a:ext cx="10020300" cy="533400"/>
          </a:xfrm>
          <a:prstGeom prst="rect">
            <a:avLst/>
          </a:prstGeom>
          <a:noFill/>
          <a:ln w="0">
            <a:noFill/>
          </a:ln>
        </p:spPr>
        <p:txBody>
          <a:bodyPr lIns="47625" tIns="0" rIns="47625" bIns="0" anchor="ctr">
            <a:noAutofit/>
          </a:bodyPr>
          <a:lstStyle/>
          <a:p>
            <a:pPr algn="ctr">
              <a:defRPr lang="en-US" sz="23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lang="en-US" sz="23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Three roles. One shared responsibility.</a:t>
            </a:r>
          </a:p>
        </p:txBody>
      </p:sp>
    </p:spTree>
    <p:extLst>
      <p:ext uri="{BB962C8B-B14F-4D97-AF65-F5344CB8AC3E}">
        <p14:creationId xmlns:p14="http://schemas.microsoft.com/office/powerpoint/2010/main" val="402375482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</Words>
  <Application>Microsoft Office PowerPoint</Application>
  <DocSecurity>0</DocSecurity>
  <PresentationFormat>Custom</PresentationFormat>
  <Paragraphs>19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ChatGPT</vt:lpstr>
      <vt:lpstr>Do Your Part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2026-10-05T17:36:27Z</dcterms:created>
  <dcterms:modified xsi:type="dcterms:W3CDTF">2026-10-05T17:36:28Z</dcterms:modified>
</cp:coreProperties>
</file>